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1"/>
  </p:notesMasterIdLst>
  <p:sldIdLst>
    <p:sldId id="256" r:id="rId2"/>
    <p:sldId id="257" r:id="rId3"/>
    <p:sldId id="258" r:id="rId4"/>
    <p:sldId id="261" r:id="rId5"/>
    <p:sldId id="259" r:id="rId6"/>
    <p:sldId id="262" r:id="rId7"/>
    <p:sldId id="260" r:id="rId8"/>
    <p:sldId id="263" r:id="rId9"/>
    <p:sldId id="264" r:id="rId10"/>
  </p:sldIdLst>
  <p:sldSz cx="12192000" cy="6858000"/>
  <p:notesSz cx="6858000" cy="9144000"/>
  <p:defaultTextStyle>
    <a:defPPr>
      <a:defRPr lang="en-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6"/>
  </p:normalViewPr>
  <p:slideViewPr>
    <p:cSldViewPr snapToGrid="0">
      <p:cViewPr varScale="1">
        <p:scale>
          <a:sx n="68" d="100"/>
          <a:sy n="68" d="100"/>
        </p:scale>
        <p:origin x="9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37D48-A811-1244-808B-463B80A3EC38}" type="datetimeFigureOut">
              <a:rPr lang="en-BG" smtClean="0"/>
              <a:t>02/18/2024</a:t>
            </a:fld>
            <a:endParaRPr lang="en-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4CC64-D61D-0E47-BF1E-C2696895839B}" type="slidenum">
              <a:rPr lang="en-BG" smtClean="0"/>
              <a:t>‹#›</a:t>
            </a:fld>
            <a:endParaRPr lang="en-BG"/>
          </a:p>
        </p:txBody>
      </p:sp>
    </p:spTree>
    <p:extLst>
      <p:ext uri="{BB962C8B-B14F-4D97-AF65-F5344CB8AC3E}">
        <p14:creationId xmlns:p14="http://schemas.microsoft.com/office/powerpoint/2010/main" val="69177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G" dirty="0"/>
          </a:p>
        </p:txBody>
      </p:sp>
      <p:sp>
        <p:nvSpPr>
          <p:cNvPr id="4" name="Slide Number Placeholder 3"/>
          <p:cNvSpPr>
            <a:spLocks noGrp="1"/>
          </p:cNvSpPr>
          <p:nvPr>
            <p:ph type="sldNum" sz="quarter" idx="5"/>
          </p:nvPr>
        </p:nvSpPr>
        <p:spPr/>
        <p:txBody>
          <a:bodyPr/>
          <a:lstStyle/>
          <a:p>
            <a:fld id="{EBD4CC64-D61D-0E47-BF1E-C2696895839B}" type="slidenum">
              <a:rPr lang="en-BG" smtClean="0"/>
              <a:t>1</a:t>
            </a:fld>
            <a:endParaRPr lang="en-BG"/>
          </a:p>
        </p:txBody>
      </p:sp>
    </p:spTree>
    <p:extLst>
      <p:ext uri="{BB962C8B-B14F-4D97-AF65-F5344CB8AC3E}">
        <p14:creationId xmlns:p14="http://schemas.microsoft.com/office/powerpoint/2010/main" val="178032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2/18/2024</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59373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2/18/2024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02758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2/18/2024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4044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2/18/2024</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9212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2/18/2024</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32542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2/18/2024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86470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2/18/2024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0505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2/18/2024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82893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2/18/2024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68272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2/18/2024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86168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2/18/2024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92646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2/18/2024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6188719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40B486FA-26D3-FED0-6706-4480AAD3980F}"/>
              </a:ext>
            </a:extLst>
          </p:cNvPr>
          <p:cNvPicPr>
            <a:picLocks noChangeAspect="1"/>
          </p:cNvPicPr>
          <p:nvPr/>
        </p:nvPicPr>
        <p:blipFill rotWithShape="1">
          <a:blip r:embed="rId3">
            <a:alphaModFix amt="40000"/>
          </a:blip>
          <a:srcRect r="-2" b="14564"/>
          <a:stretch/>
        </p:blipFill>
        <p:spPr>
          <a:xfrm>
            <a:off x="20" y="-1"/>
            <a:ext cx="12189789" cy="6873457"/>
          </a:xfrm>
          <a:prstGeom prst="rect">
            <a:avLst/>
          </a:prstGeom>
          <a:ln w="12700">
            <a:noFill/>
          </a:ln>
        </p:spPr>
      </p:pic>
      <p:grpSp>
        <p:nvGrpSpPr>
          <p:cNvPr id="13" name="Group 12">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4" name="Straight Connector 13">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9D6AAAF1-5558-663D-9A89-D1B52E1237C3}"/>
              </a:ext>
            </a:extLst>
          </p:cNvPr>
          <p:cNvSpPr>
            <a:spLocks noGrp="1"/>
          </p:cNvSpPr>
          <p:nvPr>
            <p:ph type="ctrTitle"/>
          </p:nvPr>
        </p:nvSpPr>
        <p:spPr>
          <a:xfrm>
            <a:off x="841248" y="3429000"/>
            <a:ext cx="7151357" cy="2387600"/>
          </a:xfrm>
        </p:spPr>
        <p:txBody>
          <a:bodyPr anchor="t">
            <a:normAutofit/>
          </a:bodyPr>
          <a:lstStyle/>
          <a:p>
            <a:r>
              <a:rPr lang="bg-BG" sz="6600" dirty="0">
                <a:solidFill>
                  <a:srgbClr val="FFFFFF"/>
                </a:solidFill>
                <a:latin typeface="Times New Roman" panose="02020603050405020304" pitchFamily="18" charset="0"/>
                <a:cs typeface="Times New Roman" panose="02020603050405020304" pitchFamily="18" charset="0"/>
              </a:rPr>
              <a:t>Банатски българи</a:t>
            </a:r>
            <a:endParaRPr lang="en-BG" sz="6600" dirty="0">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F69E479-3473-B62E-EC08-E2460DCC9E5F}"/>
              </a:ext>
            </a:extLst>
          </p:cNvPr>
          <p:cNvSpPr>
            <a:spLocks noGrp="1"/>
          </p:cNvSpPr>
          <p:nvPr>
            <p:ph type="subTitle" idx="1"/>
          </p:nvPr>
        </p:nvSpPr>
        <p:spPr>
          <a:xfrm>
            <a:off x="1048372" y="2611341"/>
            <a:ext cx="7151357" cy="2272483"/>
          </a:xfrm>
        </p:spPr>
        <p:txBody>
          <a:bodyPr anchor="b">
            <a:normAutofit/>
          </a:bodyPr>
          <a:lstStyle/>
          <a:p>
            <a:r>
              <a:rPr lang="bg-BG" dirty="0">
                <a:solidFill>
                  <a:srgbClr val="FFFFFF"/>
                </a:solidFill>
                <a:latin typeface="Times New Roman" panose="02020603050405020304" pitchFamily="18" charset="0"/>
                <a:cs typeface="Times New Roman" panose="02020603050405020304" pitchFamily="18" charset="0"/>
              </a:rPr>
              <a:t>Николай Иванов 7.а клас</a:t>
            </a:r>
            <a:endParaRPr lang="en-BG"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2352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958C-5356-4198-4923-D49FE4027027}"/>
              </a:ext>
            </a:extLst>
          </p:cNvPr>
          <p:cNvSpPr>
            <a:spLocks noGrp="1"/>
          </p:cNvSpPr>
          <p:nvPr>
            <p:ph type="title"/>
          </p:nvPr>
        </p:nvSpPr>
        <p:spPr>
          <a:xfrm>
            <a:off x="838200" y="727323"/>
            <a:ext cx="10515600" cy="1002623"/>
          </a:xfrm>
        </p:spPr>
        <p:txBody>
          <a:bodyPr/>
          <a:lstStyle/>
          <a:p>
            <a:r>
              <a:rPr lang="bg-BG" dirty="0">
                <a:latin typeface="Times New Roman" panose="02020603050405020304" pitchFamily="18" charset="0"/>
                <a:cs typeface="Times New Roman" panose="02020603050405020304" pitchFamily="18" charset="0"/>
              </a:rPr>
              <a:t>Кои са банатските българи?</a:t>
            </a:r>
            <a:endParaRPr lang="en-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F0479D-7CCE-50C7-48AC-1042A4AB1406}"/>
              </a:ext>
            </a:extLst>
          </p:cNvPr>
          <p:cNvSpPr>
            <a:spLocks noGrp="1"/>
          </p:cNvSpPr>
          <p:nvPr>
            <p:ph idx="1"/>
          </p:nvPr>
        </p:nvSpPr>
        <p:spPr>
          <a:xfrm>
            <a:off x="838200" y="1927653"/>
            <a:ext cx="10515600" cy="4203023"/>
          </a:xfrm>
        </p:spPr>
        <p:txBody>
          <a:bodyPr>
            <a:noAutofit/>
          </a:bodyPr>
          <a:lstStyle/>
          <a:p>
            <a:pPr marL="0" indent="0">
              <a:buNone/>
            </a:pPr>
            <a:r>
              <a:rPr lang="bg-BG" sz="2300" dirty="0">
                <a:latin typeface="Times New Roman" panose="02020603050405020304" pitchFamily="18" charset="0"/>
                <a:cs typeface="Times New Roman" panose="02020603050405020304" pitchFamily="18" charset="0"/>
              </a:rPr>
              <a:t>Банатските българи са български преселници, които пристигат в историческата област Банат. Те са известни и като „южномаджарски българи“ поради това, че тази област е била част от земите на унгарското кралство и влиза в състава на Хабсбургската монархия. След преселването си, банатските българи се обособяват в отделна българска етно-религиозна група, изповядваща католицизма и говореща свой диалект с корени от старинните източнородопски говори. Те имат своя книжнина и печатни медии, списвани със специално адаптирана латиница, както и самобитна материална и духовна култура с известно хърватско, унгарско, немско, румънско и сръбско влияние. Към групата на банатските българи не спадат православните българи-градинари и крашованите, които са отделни славянски етнографски групи.</a:t>
            </a:r>
            <a:endParaRPr lang="en-BG"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1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E64-82C3-B986-3964-52AB9ECE801F}"/>
              </a:ext>
            </a:extLst>
          </p:cNvPr>
          <p:cNvSpPr>
            <a:spLocks noGrp="1"/>
          </p:cNvSpPr>
          <p:nvPr>
            <p:ph type="title"/>
          </p:nvPr>
        </p:nvSpPr>
        <p:spPr>
          <a:xfrm>
            <a:off x="838200" y="467831"/>
            <a:ext cx="10515600" cy="977909"/>
          </a:xfrm>
        </p:spPr>
        <p:txBody>
          <a:bodyPr/>
          <a:lstStyle/>
          <a:p>
            <a:r>
              <a:rPr lang="bg-BG" dirty="0">
                <a:latin typeface="Times New Roman" panose="02020603050405020304" pitchFamily="18" charset="0"/>
                <a:cs typeface="Times New Roman" panose="02020603050405020304" pitchFamily="18" charset="0"/>
              </a:rPr>
              <a:t>История</a:t>
            </a:r>
            <a:endParaRPr lang="en-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ACFD84-4FBD-DC6D-816B-DE2B28EF3108}"/>
              </a:ext>
            </a:extLst>
          </p:cNvPr>
          <p:cNvSpPr>
            <a:spLocks noGrp="1"/>
          </p:cNvSpPr>
          <p:nvPr>
            <p:ph idx="1"/>
          </p:nvPr>
        </p:nvSpPr>
        <p:spPr>
          <a:xfrm>
            <a:off x="838200" y="1445740"/>
            <a:ext cx="10515600" cy="4684937"/>
          </a:xfrm>
        </p:spPr>
        <p:txBody>
          <a:bodyPr>
            <a:normAutofit lnSpcReduction="10000"/>
          </a:bodyPr>
          <a:lstStyle/>
          <a:p>
            <a:pPr marL="0" indent="0">
              <a:buNone/>
            </a:pPr>
            <a:r>
              <a:rPr lang="bg-BG" dirty="0">
                <a:latin typeface="Times New Roman" panose="02020603050405020304" pitchFamily="18" charset="0"/>
                <a:cs typeface="Times New Roman" panose="02020603050405020304" pitchFamily="18" charset="0"/>
              </a:rPr>
              <a:t>Банатските българи произхождат от Северозападна и Централна Северна България. Изселват се на две вълни, през октомври 1688 г.. и през 1726 – 1731 г., за да се спасят след неуспеха на Чипровското въстание и последвалите го преследвания на българите-католици. През 1737 г., българите в Малка Влахия формират опълчение, което очаква австрийски офицери за команден състав. Но нахлуването на турска войска води до отстъпване на австрийската армия и принуждава българите да се спасят на запад от Карпатите. Чипровчани, установили се във влашките градове, се настаняват временно в Хунедоара, Дева, Алвинц, Алба Юлия и Херманщадт. След молба за ново място за заселване, българите се закрепват към централната власт на новата си държава. Техните усилия имат успех благодарение на бойния им принос, търговските и занаятчийските им умения и ценността им като заселници на обезлюдените от войни територии. Павликяните се преселват в Банат от селата по десния бряг на Дунава. През 1737 г. те се спасяват от турското настъпление като преминават реката два пъти. След зимуване, през 1738 г. получават разрешение от австрийските власти за заселване. Чипровчаните получават запустяло село, като чакат потвърждение на привилегиите си. Те получават устно потвърждение през 1741 г. и писмено през 1744 г. Банатските българи се разселват в други места на областта и в България. Общността им съхранява своята култура и битие. Богослужението се води на илирийски, банатски български и унгарски език.</a:t>
            </a:r>
            <a:endParaRPr lang="en-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45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5">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Банатски българи от Румъния и България с концерт в... - Столица.bg">
            <a:extLst>
              <a:ext uri="{FF2B5EF4-FFF2-40B4-BE49-F238E27FC236}">
                <a16:creationId xmlns:a16="http://schemas.microsoft.com/office/drawing/2014/main" id="{FEF1D36F-1CE4-A758-8409-7304697F6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99" b="6178"/>
          <a:stretch/>
        </p:blipFill>
        <p:spPr bwMode="auto">
          <a:xfrm>
            <a:off x="192526" y="550518"/>
            <a:ext cx="5799477" cy="2783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ълбъсъ, тачки и пресно точно - на пътешествие из кухнята на банатските  българи - Webcafe.bg">
            <a:extLst>
              <a:ext uri="{FF2B5EF4-FFF2-40B4-BE49-F238E27FC236}">
                <a16:creationId xmlns:a16="http://schemas.microsoft.com/office/drawing/2014/main" id="{3EE923AE-F733-8F4C-140D-B3711E518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4257"/>
          <a:stretch/>
        </p:blipFill>
        <p:spPr bwMode="auto">
          <a:xfrm>
            <a:off x="6191622" y="550517"/>
            <a:ext cx="5796945" cy="27834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Фестивал събра банатски българи от България и чужбина /снимки/ - Cross.bg">
            <a:extLst>
              <a:ext uri="{FF2B5EF4-FFF2-40B4-BE49-F238E27FC236}">
                <a16:creationId xmlns:a16="http://schemas.microsoft.com/office/drawing/2014/main" id="{39FE75B4-A5E6-CF0C-2F2C-D553B04E29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294"/>
          <a:stretch/>
        </p:blipFill>
        <p:spPr bwMode="auto">
          <a:xfrm>
            <a:off x="196714" y="3514856"/>
            <a:ext cx="5799477" cy="27926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Българското етническо присъствие в Румъния | Българска история">
            <a:extLst>
              <a:ext uri="{FF2B5EF4-FFF2-40B4-BE49-F238E27FC236}">
                <a16:creationId xmlns:a16="http://schemas.microsoft.com/office/drawing/2014/main" id="{9DAE4683-017D-149E-C0AD-732F674575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005" r="1" b="16603"/>
          <a:stretch/>
        </p:blipFill>
        <p:spPr bwMode="auto">
          <a:xfrm>
            <a:off x="6195810" y="3514855"/>
            <a:ext cx="5796945" cy="279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6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73C3-6391-D442-3E83-6C03E913A699}"/>
              </a:ext>
            </a:extLst>
          </p:cNvPr>
          <p:cNvSpPr>
            <a:spLocks noGrp="1"/>
          </p:cNvSpPr>
          <p:nvPr>
            <p:ph type="title"/>
          </p:nvPr>
        </p:nvSpPr>
        <p:spPr>
          <a:xfrm>
            <a:off x="838200" y="727324"/>
            <a:ext cx="10515600" cy="916126"/>
          </a:xfrm>
        </p:spPr>
        <p:txBody>
          <a:bodyPr/>
          <a:lstStyle/>
          <a:p>
            <a:r>
              <a:rPr lang="bg-BG" dirty="0">
                <a:latin typeface="Times New Roman" panose="02020603050405020304" pitchFamily="18" charset="0"/>
                <a:cs typeface="Times New Roman" panose="02020603050405020304" pitchFamily="18" charset="0"/>
              </a:rPr>
              <a:t>Култура</a:t>
            </a:r>
            <a:endParaRPr lang="en-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04CE92-1B78-2871-824A-07C27A362065}"/>
              </a:ext>
            </a:extLst>
          </p:cNvPr>
          <p:cNvSpPr>
            <a:spLocks noGrp="1"/>
          </p:cNvSpPr>
          <p:nvPr>
            <p:ph idx="1"/>
          </p:nvPr>
        </p:nvSpPr>
        <p:spPr>
          <a:xfrm>
            <a:off x="838200" y="1643451"/>
            <a:ext cx="10515600" cy="4367736"/>
          </a:xfrm>
        </p:spPr>
        <p:txBody>
          <a:bodyPr>
            <a:noAutofit/>
          </a:bodyPr>
          <a:lstStyle/>
          <a:p>
            <a:pPr marL="0" indent="0">
              <a:buNone/>
            </a:pPr>
            <a:r>
              <a:rPr lang="bg-BG" sz="1900" dirty="0">
                <a:latin typeface="Times New Roman" panose="02020603050405020304" pitchFamily="18" charset="0"/>
                <a:cs typeface="Times New Roman" panose="02020603050405020304" pitchFamily="18" charset="0"/>
              </a:rPr>
              <a:t>Музиката на банатските българи е отделен клон на българската народна музика с няколко особености, повлияни от румънски, сръбски, унгарски и български коледарски песни. Римокатолицизмът оказва влияние, изисквайки определени видове песни да бъдат заменени с други. Банатските българи празнуват български и някои съседни народи празници, като Мясопуст. Те също така са заимствали танците на съседни народи, като унгарския чардаш. Банатските българи живеят в двадесетина селища в Банат, където се срещат различни етнически групи, но преобладаващото население е румънци, сърби и унгарци. Днес банатските българи са около 12 000 в Румънски Банат и около 3000 в Сръбски Банат. В България живеят около 2800 банатски българи в селата Бърдарски геран, Асеново, Драгомирово, Гостиля и Брегаре, както и изселили се от тези села в градовете Плевен, Враца, Русе, Свищов и София. Около 1000 банатски българи живеят разпръснати из Унгария. Потомците на банатските българи живеят и в Северна и Южна Америка, Западна Европа и Австралия, като общият брой на банатските българи е около 22 000. Разселването на банатските българи се е извършвало поради стопански причини, като преселниците се борили с трудности по изграждането на нови жилища и разработването на нови земи.</a:t>
            </a:r>
            <a:endParaRPr lang="en-BG"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63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Банат – Уикипедия">
            <a:extLst>
              <a:ext uri="{FF2B5EF4-FFF2-40B4-BE49-F238E27FC236}">
                <a16:creationId xmlns:a16="http://schemas.microsoft.com/office/drawing/2014/main" id="{92F7A4FA-1F5A-ED7F-3F93-E83AAADBD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214436"/>
            <a:ext cx="4079447" cy="37576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Банатски българи – Уикипедия">
            <a:extLst>
              <a:ext uri="{FF2B5EF4-FFF2-40B4-BE49-F238E27FC236}">
                <a16:creationId xmlns:a16="http://schemas.microsoft.com/office/drawing/2014/main" id="{0FC39BE7-2BF4-0B81-8FC1-EDB93EEB9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954" y="1855739"/>
            <a:ext cx="4079447" cy="270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15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C916-01B6-BB67-0419-7CCE1922A0CC}"/>
              </a:ext>
            </a:extLst>
          </p:cNvPr>
          <p:cNvSpPr>
            <a:spLocks noGrp="1"/>
          </p:cNvSpPr>
          <p:nvPr>
            <p:ph type="title"/>
          </p:nvPr>
        </p:nvSpPr>
        <p:spPr>
          <a:xfrm>
            <a:off x="838200" y="727324"/>
            <a:ext cx="10515600" cy="953196"/>
          </a:xfrm>
        </p:spPr>
        <p:txBody>
          <a:bodyPr/>
          <a:lstStyle/>
          <a:p>
            <a:r>
              <a:rPr lang="bg-BG" dirty="0">
                <a:latin typeface="Times New Roman" panose="02020603050405020304" pitchFamily="18" charset="0"/>
                <a:cs typeface="Times New Roman" panose="02020603050405020304" pitchFamily="18" charset="0"/>
              </a:rPr>
              <a:t>Език</a:t>
            </a:r>
            <a:endParaRPr lang="en-B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9D8FC3-4914-B92D-87AC-15BDA8C92F6F}"/>
              </a:ext>
            </a:extLst>
          </p:cNvPr>
          <p:cNvSpPr>
            <a:spLocks noGrp="1"/>
          </p:cNvSpPr>
          <p:nvPr>
            <p:ph idx="1"/>
          </p:nvPr>
        </p:nvSpPr>
        <p:spPr>
          <a:xfrm>
            <a:off x="838200" y="1680520"/>
            <a:ext cx="10515600" cy="4330667"/>
          </a:xfrm>
        </p:spPr>
        <p:txBody>
          <a:bodyPr>
            <a:noAutofit/>
          </a:bodyPr>
          <a:lstStyle/>
          <a:p>
            <a:pPr marL="0" indent="0">
              <a:buNone/>
            </a:pPr>
            <a:r>
              <a:rPr lang="bg-BG" sz="2600" dirty="0">
                <a:latin typeface="Times New Roman" panose="02020603050405020304" pitchFamily="18" charset="0"/>
                <a:cs typeface="Times New Roman" panose="02020603050405020304" pitchFamily="18" charset="0"/>
              </a:rPr>
              <a:t>Банатският език е нормиран и се смята за втора книжовна форма на българския език. Той използва специфично писмо, основано на хърватската редакция на латиницата, и запазва старинните форми на българския език, говорен в България. Банатската норма е кодифицирана през 1866 г. и използва фонетични правила. Тази норма се използва в литературата, печата, църквата и медиите с малки вариации поради различните диалекти. Банатският език е бил основен език на преподаване в българските училища в Банат между 1860 и 1896 г., като след това е заменен с унгарски или румънски.</a:t>
            </a:r>
            <a:endParaRPr lang="en-BG"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21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78EEC2BE-D01A-4ED5-6089-028581710FB8}"/>
              </a:ext>
            </a:extLst>
          </p:cNvPr>
          <p:cNvPicPr>
            <a:picLocks noChangeAspect="1"/>
          </p:cNvPicPr>
          <p:nvPr/>
        </p:nvPicPr>
        <p:blipFill>
          <a:blip r:embed="rId2"/>
          <a:stretch>
            <a:fillRect/>
          </a:stretch>
        </p:blipFill>
        <p:spPr>
          <a:xfrm>
            <a:off x="1152524" y="1379135"/>
            <a:ext cx="9663589" cy="3507190"/>
          </a:xfrm>
          <a:prstGeom prst="rect">
            <a:avLst/>
          </a:prstGeom>
        </p:spPr>
      </p:pic>
    </p:spTree>
    <p:extLst>
      <p:ext uri="{BB962C8B-B14F-4D97-AF65-F5344CB8AC3E}">
        <p14:creationId xmlns:p14="http://schemas.microsoft.com/office/powerpoint/2010/main" val="394878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C7A8F5-CD59-51B0-2423-E255048E8809}"/>
              </a:ext>
            </a:extLst>
          </p:cNvPr>
          <p:cNvSpPr txBox="1"/>
          <p:nvPr/>
        </p:nvSpPr>
        <p:spPr>
          <a:xfrm>
            <a:off x="1540701" y="2028616"/>
            <a:ext cx="10872591" cy="2800767"/>
          </a:xfrm>
          <a:prstGeom prst="rect">
            <a:avLst/>
          </a:prstGeom>
          <a:noFill/>
        </p:spPr>
        <p:txBody>
          <a:bodyPr wrap="square" rtlCol="0">
            <a:spAutoFit/>
          </a:bodyPr>
          <a:lstStyle/>
          <a:p>
            <a:r>
              <a:rPr lang="bg-BG" sz="8800" dirty="0">
                <a:latin typeface="Times New Roman" panose="02020603050405020304" pitchFamily="18" charset="0"/>
                <a:cs typeface="Times New Roman" panose="02020603050405020304" pitchFamily="18" charset="0"/>
              </a:rPr>
              <a:t>БЛАГОДАРЯ ЗА ВНИМАНИЕТО!!!</a:t>
            </a:r>
          </a:p>
        </p:txBody>
      </p:sp>
    </p:spTree>
    <p:extLst>
      <p:ext uri="{BB962C8B-B14F-4D97-AF65-F5344CB8AC3E}">
        <p14:creationId xmlns:p14="http://schemas.microsoft.com/office/powerpoint/2010/main" val="3672807995"/>
      </p:ext>
    </p:extLst>
  </p:cSld>
  <p:clrMapOvr>
    <a:masterClrMapping/>
  </p:clrMapOvr>
</p:sld>
</file>

<file path=ppt/theme/theme1.xml><?xml version="1.0" encoding="utf-8"?>
<a:theme xmlns:a="http://schemas.openxmlformats.org/drawingml/2006/main" name="ArchVTI">
  <a:themeElements>
    <a:clrScheme name="AnalogousFromRegularSeed_2SEEDS">
      <a:dk1>
        <a:srgbClr val="000000"/>
      </a:dk1>
      <a:lt1>
        <a:srgbClr val="FFFFFF"/>
      </a:lt1>
      <a:dk2>
        <a:srgbClr val="2F3920"/>
      </a:dk2>
      <a:lt2>
        <a:srgbClr val="E2E8E7"/>
      </a:lt2>
      <a:accent1>
        <a:srgbClr val="B13B45"/>
      </a:accent1>
      <a:accent2>
        <a:srgbClr val="C34D89"/>
      </a:accent2>
      <a:accent3>
        <a:srgbClr val="C3734D"/>
      </a:accent3>
      <a:accent4>
        <a:srgbClr val="41B13B"/>
      </a:accent4>
      <a:accent5>
        <a:srgbClr val="48B871"/>
      </a:accent5>
      <a:accent6>
        <a:srgbClr val="3BB198"/>
      </a:accent6>
      <a:hlink>
        <a:srgbClr val="309289"/>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716</Words>
  <Application>Microsoft Office PowerPoint</Application>
  <PresentationFormat>Widescreen</PresentationFormat>
  <Paragraphs>12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Footlight MT Light</vt:lpstr>
      <vt:lpstr>Times New Roman</vt:lpstr>
      <vt:lpstr>ArchVTI</vt:lpstr>
      <vt:lpstr>Банатски българи</vt:lpstr>
      <vt:lpstr>Кои са банатските българи?</vt:lpstr>
      <vt:lpstr>История</vt:lpstr>
      <vt:lpstr>PowerPoint Presentation</vt:lpstr>
      <vt:lpstr>Култура</vt:lpstr>
      <vt:lpstr>PowerPoint Presentation</vt:lpstr>
      <vt:lpstr>Език</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Банатски българи</dc:title>
  <dc:creator>Надя Пейчева Златева</dc:creator>
  <cp:lastModifiedBy>Надя Пейчева Златева</cp:lastModifiedBy>
  <cp:revision>2</cp:revision>
  <dcterms:created xsi:type="dcterms:W3CDTF">2023-04-06T12:59:25Z</dcterms:created>
  <dcterms:modified xsi:type="dcterms:W3CDTF">2024-02-18T11:11:46Z</dcterms:modified>
</cp:coreProperties>
</file>